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7" r:id="rId3"/>
    <p:sldId id="257" r:id="rId4"/>
    <p:sldId id="258" r:id="rId5"/>
    <p:sldId id="273" r:id="rId6"/>
    <p:sldId id="274" r:id="rId7"/>
    <p:sldId id="275" r:id="rId8"/>
    <p:sldId id="259" r:id="rId9"/>
    <p:sldId id="278" r:id="rId10"/>
    <p:sldId id="276" r:id="rId11"/>
    <p:sldId id="271" r:id="rId12"/>
    <p:sldId id="272" r:id="rId13"/>
    <p:sldId id="279" r:id="rId14"/>
    <p:sldId id="260" r:id="rId15"/>
    <p:sldId id="261" r:id="rId16"/>
    <p:sldId id="262" r:id="rId17"/>
    <p:sldId id="263" r:id="rId18"/>
    <p:sldId id="264" r:id="rId19"/>
    <p:sldId id="265" r:id="rId20"/>
    <p:sldId id="266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54" autoAdjust="0"/>
    <p:restoredTop sz="94660"/>
  </p:normalViewPr>
  <p:slideViewPr>
    <p:cSldViewPr>
      <p:cViewPr varScale="1">
        <p:scale>
          <a:sx n="78" d="100"/>
          <a:sy n="78" d="100"/>
        </p:scale>
        <p:origin x="159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C43A1740-845E-4A0E-8939-2FDC87AE01BC}" type="datetimeFigureOut">
              <a:rPr lang="ru-RU" smtClean="0"/>
              <a:pPr/>
              <a:t>29.11.2024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DE6496E-D38F-4D16-9F21-7873A4F2EE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A1740-845E-4A0E-8939-2FDC87AE01BC}" type="datetimeFigureOut">
              <a:rPr lang="ru-RU" smtClean="0"/>
              <a:pPr/>
              <a:t>29.11.2024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6496E-D38F-4D16-9F21-7873A4F2EE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C43A1740-845E-4A0E-8939-2FDC87AE01BC}" type="datetimeFigureOut">
              <a:rPr lang="ru-RU" smtClean="0"/>
              <a:pPr/>
              <a:t>29.11.2024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DE6496E-D38F-4D16-9F21-7873A4F2EE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A1740-845E-4A0E-8939-2FDC87AE01BC}" type="datetimeFigureOut">
              <a:rPr lang="ru-RU" smtClean="0"/>
              <a:pPr/>
              <a:t>29.11.2024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6496E-D38F-4D16-9F21-7873A4F2EE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43A1740-845E-4A0E-8939-2FDC87AE01BC}" type="datetimeFigureOut">
              <a:rPr lang="ru-RU" smtClean="0"/>
              <a:pPr/>
              <a:t>29.11.2024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5DE6496E-D38F-4D16-9F21-7873A4F2EE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A1740-845E-4A0E-8939-2FDC87AE01BC}" type="datetimeFigureOut">
              <a:rPr lang="ru-RU" smtClean="0"/>
              <a:pPr/>
              <a:t>29.11.2024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6496E-D38F-4D16-9F21-7873A4F2EE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A1740-845E-4A0E-8939-2FDC87AE01BC}" type="datetimeFigureOut">
              <a:rPr lang="ru-RU" smtClean="0"/>
              <a:pPr/>
              <a:t>29.11.2024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6496E-D38F-4D16-9F21-7873A4F2EE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A1740-845E-4A0E-8939-2FDC87AE01BC}" type="datetimeFigureOut">
              <a:rPr lang="ru-RU" smtClean="0"/>
              <a:pPr/>
              <a:t>29.11.2024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6496E-D38F-4D16-9F21-7873A4F2EE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43A1740-845E-4A0E-8939-2FDC87AE01BC}" type="datetimeFigureOut">
              <a:rPr lang="ru-RU" smtClean="0"/>
              <a:pPr/>
              <a:t>29.11.2024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6496E-D38F-4D16-9F21-7873A4F2EE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A1740-845E-4A0E-8939-2FDC87AE01BC}" type="datetimeFigureOut">
              <a:rPr lang="ru-RU" smtClean="0"/>
              <a:pPr/>
              <a:t>29.11.2024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6496E-D38F-4D16-9F21-7873A4F2EE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A1740-845E-4A0E-8939-2FDC87AE01BC}" type="datetimeFigureOut">
              <a:rPr lang="ru-RU" smtClean="0"/>
              <a:pPr/>
              <a:t>29.11.2024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6496E-D38F-4D16-9F21-7873A4F2EE1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C43A1740-845E-4A0E-8939-2FDC87AE01BC}" type="datetimeFigureOut">
              <a:rPr lang="ru-RU" smtClean="0"/>
              <a:pPr/>
              <a:t>29.11.2024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5DE6496E-D38F-4D16-9F21-7873A4F2EE1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fizminutka.ru/wp-content/uploads/261257113.jpg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fizminutka.ru/wp-content/uploads/4095@50.jpg" TargetMode="Externa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sz="6000" dirty="0"/>
              <a:t>О</a:t>
            </a:r>
            <a:r>
              <a:rPr lang="ru-RU" dirty="0"/>
              <a:t>сторожно угарный газ!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54442" y="3929066"/>
            <a:ext cx="5114778" cy="1928826"/>
          </a:xfrm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endParaRPr lang="en-US" sz="2000" b="1" dirty="0"/>
          </a:p>
          <a:p>
            <a:pPr algn="ctr">
              <a:lnSpc>
                <a:spcPct val="90000"/>
              </a:lnSpc>
              <a:spcBef>
                <a:spcPct val="0"/>
              </a:spcBef>
            </a:pPr>
            <a:endParaRPr lang="ru-RU" sz="2000" b="1" dirty="0"/>
          </a:p>
          <a:p>
            <a:pPr algn="ctr">
              <a:lnSpc>
                <a:spcPct val="90000"/>
              </a:lnSpc>
              <a:spcBef>
                <a:spcPct val="0"/>
              </a:spcBef>
            </a:pPr>
            <a:endParaRPr lang="ru-RU" sz="2000" b="1" dirty="0"/>
          </a:p>
          <a:p>
            <a:pPr algn="ctr">
              <a:lnSpc>
                <a:spcPct val="90000"/>
              </a:lnSpc>
              <a:spcBef>
                <a:spcPct val="0"/>
              </a:spcBef>
            </a:pPr>
            <a:endParaRPr lang="ru-RU" sz="2000" b="1" dirty="0"/>
          </a:p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ru-RU" sz="2000" b="1" dirty="0"/>
              <a:t>Подготовила учитель химии МБОУ СОШ с. </a:t>
            </a:r>
            <a:r>
              <a:rPr lang="ru-RU" sz="2000" b="1" dirty="0" err="1"/>
              <a:t>Усть-Ужеп</a:t>
            </a:r>
            <a:endParaRPr lang="ru-RU" sz="2000" b="1" dirty="0"/>
          </a:p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ru-RU" sz="2000" b="1"/>
              <a:t>Долгих Любовь Ивановна</a:t>
            </a:r>
            <a:endParaRPr lang="ru-RU" sz="2000" dirty="0"/>
          </a:p>
          <a:p>
            <a:endParaRPr lang="ru-RU" dirty="0"/>
          </a:p>
        </p:txBody>
      </p:sp>
      <p:pic>
        <p:nvPicPr>
          <p:cNvPr id="4" name="Содержимое 4" descr="2013_7_ugarni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82" y="214290"/>
            <a:ext cx="2213286" cy="214314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" name="Содержимое 6" descr="Отравление угарным газом классный час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214282" y="142852"/>
            <a:ext cx="7786742" cy="65008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7" name="Содержимое 6" descr="data_3406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500034" y="2071678"/>
            <a:ext cx="3521075" cy="3500462"/>
          </a:xfrm>
        </p:spPr>
      </p:pic>
      <p:pic>
        <p:nvPicPr>
          <p:cNvPr id="8" name="Содержимое 7" descr="photo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286248" y="2143116"/>
            <a:ext cx="3786214" cy="3429024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Содержимое 4" descr="phpkeJC28_539f1504f7c0797ca7696f6b.jpe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457200" y="2543446"/>
            <a:ext cx="3521075" cy="2639470"/>
          </a:xfrm>
        </p:spPr>
      </p:pic>
      <p:pic>
        <p:nvPicPr>
          <p:cNvPr id="6" name="Содержимое 5" descr="1423664490_htmlimage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178300" y="2500306"/>
            <a:ext cx="3521075" cy="2714643"/>
          </a:xfr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" name="Содержимое 6" descr="Ugarnyiy-gaz-300x200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7158" y="285728"/>
            <a:ext cx="7429552" cy="5786478"/>
          </a:xfr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09416"/>
            <a:ext cx="7715304" cy="484632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Самые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распространенные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источники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угарного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и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бытового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газа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-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это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газовые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и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масляные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печи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,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дровяная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печь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,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газовые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приборы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,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водонагреватели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,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двигатели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,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выбрасывающие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выхлопные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газы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.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Трещины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в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печах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,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забитый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дымоход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,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заблокированные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трубы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могут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привести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к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тому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,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что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угарный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газ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достигнет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жилых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помещений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. </a:t>
            </a:r>
            <a:r>
              <a:rPr lang="ru-RU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	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Недостаточный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доступ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свежего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воздуха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к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печи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может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способствовать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скоплению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в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доме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угарного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газа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. </a:t>
            </a:r>
            <a:r>
              <a:rPr lang="ru-RU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	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Тесные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конструкции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домов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также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увеличивают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риск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отравлений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угарным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газом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,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поскольку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они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не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обеспечивают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свободную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вентиляцию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Отравлению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угарным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и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бытовым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газом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чаще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подвергаются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спящие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люди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,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дети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,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оставленные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без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присмотра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, а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также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люди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,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находящиеся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в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состоянии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алкогольного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или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наркотического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опьянения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.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Часто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отравление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угарным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газом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происходит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во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время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пожара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dirty="0" err="1">
                <a:solidFill>
                  <a:srgbClr val="31286F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Причины</a:t>
            </a:r>
            <a:r>
              <a:rPr lang="en-US" sz="2400" dirty="0">
                <a:solidFill>
                  <a:srgbClr val="31286F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400" dirty="0" err="1">
                <a:solidFill>
                  <a:srgbClr val="31286F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отравления</a:t>
            </a:r>
            <a:r>
              <a:rPr lang="en-US" sz="2400" dirty="0">
                <a:solidFill>
                  <a:srgbClr val="31286F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400" dirty="0" err="1">
                <a:solidFill>
                  <a:srgbClr val="31286F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угарным</a:t>
            </a:r>
            <a:r>
              <a:rPr lang="en-US" sz="2400" dirty="0">
                <a:solidFill>
                  <a:srgbClr val="31286F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400" dirty="0" err="1">
                <a:solidFill>
                  <a:srgbClr val="31286F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или</a:t>
            </a:r>
            <a:r>
              <a:rPr lang="en-US" sz="2400" dirty="0">
                <a:solidFill>
                  <a:srgbClr val="31286F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400" dirty="0" err="1">
                <a:solidFill>
                  <a:srgbClr val="31286F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бытовым</a:t>
            </a:r>
            <a:r>
              <a:rPr lang="en-US" sz="2400" dirty="0">
                <a:solidFill>
                  <a:srgbClr val="31286F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400" dirty="0" err="1">
                <a:solidFill>
                  <a:srgbClr val="31286F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газом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0" y="1600200"/>
            <a:ext cx="4572000" cy="4525963"/>
          </a:xfrm>
        </p:spPr>
        <p:txBody>
          <a:bodyPr>
            <a:normAutofit/>
          </a:bodyPr>
          <a:lstStyle/>
          <a:p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Чаще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всего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отравление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угарным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или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бытовым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газом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возникает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в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результате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неправильной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эксплуатации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газовых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и/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или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отопительных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приборов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.</a:t>
            </a:r>
            <a:endParaRPr lang="ru-RU" dirty="0"/>
          </a:p>
        </p:txBody>
      </p:sp>
      <p:pic>
        <p:nvPicPr>
          <p:cNvPr id="5" name="Содержимое 4" descr="2013_7_ugarniy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178300" y="2324471"/>
            <a:ext cx="3521075" cy="3077420"/>
          </a:xfr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dirty="0" err="1">
                <a:solidFill>
                  <a:srgbClr val="31286F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Первая</a:t>
            </a:r>
            <a:r>
              <a:rPr lang="en-US" sz="2400" dirty="0">
                <a:solidFill>
                  <a:srgbClr val="31286F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400" dirty="0" err="1">
                <a:solidFill>
                  <a:srgbClr val="31286F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помощь</a:t>
            </a:r>
            <a:r>
              <a:rPr lang="en-US" sz="2400" dirty="0">
                <a:solidFill>
                  <a:srgbClr val="31286F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400" dirty="0" err="1">
                <a:solidFill>
                  <a:srgbClr val="31286F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при</a:t>
            </a:r>
            <a:r>
              <a:rPr lang="en-US" sz="2400" dirty="0">
                <a:solidFill>
                  <a:srgbClr val="31286F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400" dirty="0" err="1">
                <a:solidFill>
                  <a:srgbClr val="31286F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отравлении</a:t>
            </a:r>
            <a:r>
              <a:rPr lang="en-US" sz="2400" dirty="0">
                <a:solidFill>
                  <a:srgbClr val="31286F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400" dirty="0" err="1">
                <a:solidFill>
                  <a:srgbClr val="31286F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угарным</a:t>
            </a:r>
            <a:r>
              <a:rPr lang="en-US" sz="2400" dirty="0">
                <a:solidFill>
                  <a:srgbClr val="31286F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400" dirty="0" err="1">
                <a:solidFill>
                  <a:srgbClr val="31286F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или</a:t>
            </a:r>
            <a:r>
              <a:rPr lang="en-US" sz="2400" dirty="0">
                <a:solidFill>
                  <a:srgbClr val="31286F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400" dirty="0" err="1">
                <a:solidFill>
                  <a:srgbClr val="31286F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бытовым</a:t>
            </a:r>
            <a:r>
              <a:rPr lang="en-US" sz="2400" dirty="0">
                <a:solidFill>
                  <a:srgbClr val="31286F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400" dirty="0" err="1">
                <a:solidFill>
                  <a:srgbClr val="31286F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газом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tabLst>
                <a:tab pos="889000" algn="l"/>
                <a:tab pos="898525" algn="l"/>
                <a:tab pos="904875" algn="l"/>
              </a:tabLst>
              <a:defRPr/>
            </a:pP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Сразу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после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появления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симптомов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отравления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угарным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или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бытовым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газом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немедленно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выйдите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на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свежий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воздух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и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вызовите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«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Скорую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помощь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».</a:t>
            </a:r>
            <a:endParaRPr lang="en-US" sz="2800" dirty="0">
              <a:solidFill>
                <a:srgbClr val="31286F"/>
              </a:solidFill>
              <a:latin typeface="Helvetica Neue Bold Condensed" charset="0"/>
              <a:cs typeface="Arial" pitchFamily="34" charset="0"/>
              <a:sym typeface="Helvetica Neue Bold Condensed" charset="0"/>
            </a:endParaRPr>
          </a:p>
          <a:p>
            <a:pPr algn="just">
              <a:tabLst>
                <a:tab pos="889000" algn="l"/>
                <a:tab pos="898525" algn="l"/>
                <a:tab pos="904875" algn="l"/>
              </a:tabLst>
              <a:defRPr/>
            </a:pPr>
            <a:r>
              <a:rPr lang="ru-RU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	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Почувствовав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запах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бытового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газа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-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проверьте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,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выключено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ли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газовое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оборудование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и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откройте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окна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.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Ни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в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коем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случае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не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зажигайте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свет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или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огонь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-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это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может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спровоцировать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взрыв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.</a:t>
            </a:r>
            <a:endParaRPr lang="en-US" sz="2800" dirty="0">
              <a:solidFill>
                <a:srgbClr val="31286F"/>
              </a:solidFill>
              <a:latin typeface="Helvetica Neue Bold Condensed" charset="0"/>
              <a:cs typeface="Arial" pitchFamily="34" charset="0"/>
              <a:sym typeface="Helvetica Neue Bold Condensed" charset="0"/>
            </a:endParaRPr>
          </a:p>
          <a:p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Выйдя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на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улицу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,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вызовите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пожарную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службу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или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аварийную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газовую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службу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dirty="0" err="1">
                <a:solidFill>
                  <a:srgbClr val="31286F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Если</a:t>
            </a:r>
            <a:r>
              <a:rPr lang="en-US" sz="2400" dirty="0">
                <a:solidFill>
                  <a:srgbClr val="31286F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400" dirty="0" err="1">
                <a:solidFill>
                  <a:srgbClr val="31286F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вы</a:t>
            </a:r>
            <a:r>
              <a:rPr lang="en-US" sz="2400" dirty="0">
                <a:solidFill>
                  <a:srgbClr val="31286F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400" dirty="0" err="1">
                <a:solidFill>
                  <a:srgbClr val="31286F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оказываете</a:t>
            </a:r>
            <a:r>
              <a:rPr lang="en-US" sz="2400" dirty="0">
                <a:solidFill>
                  <a:srgbClr val="31286F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400" dirty="0" err="1">
                <a:solidFill>
                  <a:srgbClr val="31286F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помощь</a:t>
            </a:r>
            <a:r>
              <a:rPr lang="en-US" sz="2400" dirty="0">
                <a:solidFill>
                  <a:srgbClr val="31286F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400" dirty="0" err="1">
                <a:solidFill>
                  <a:srgbClr val="31286F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пострадавшему</a:t>
            </a:r>
            <a:r>
              <a:rPr lang="en-US" sz="2400" dirty="0">
                <a:solidFill>
                  <a:srgbClr val="31286F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400" dirty="0" err="1">
                <a:solidFill>
                  <a:srgbClr val="31286F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от</a:t>
            </a:r>
            <a:r>
              <a:rPr lang="en-US" sz="2400" dirty="0">
                <a:solidFill>
                  <a:srgbClr val="31286F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400" dirty="0" err="1">
                <a:solidFill>
                  <a:srgbClr val="31286F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отравления</a:t>
            </a:r>
            <a:r>
              <a:rPr lang="en-US" sz="2400" dirty="0">
                <a:solidFill>
                  <a:srgbClr val="31286F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: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tabLst>
                <a:tab pos="889000" algn="l"/>
                <a:tab pos="898525" algn="l"/>
                <a:tab pos="904875" algn="l"/>
              </a:tabLst>
              <a:defRPr/>
            </a:pP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Убедитесь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в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том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,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что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у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вас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есть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поддержка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(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кто-то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ждет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вас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наулице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и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готов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помочь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вам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) -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войдя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в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загазованное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помещение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,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вы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можете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сами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стать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жертвой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отравления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.</a:t>
            </a:r>
            <a:endParaRPr lang="en-US" sz="2800" dirty="0">
              <a:solidFill>
                <a:srgbClr val="31286F"/>
              </a:solidFill>
              <a:latin typeface="Helvetica Neue Bold Condensed" charset="0"/>
              <a:cs typeface="Arial" pitchFamily="34" charset="0"/>
              <a:sym typeface="Helvetica Neue Bold Condensed" charset="0"/>
            </a:endParaRPr>
          </a:p>
          <a:p>
            <a:pPr algn="just">
              <a:tabLst>
                <a:tab pos="889000" algn="l"/>
                <a:tab pos="898525" algn="l"/>
                <a:tab pos="904875" algn="l"/>
              </a:tabLst>
              <a:defRPr/>
            </a:pPr>
            <a:r>
              <a:rPr lang="en-US" sz="2800" dirty="0">
                <a:solidFill>
                  <a:srgbClr val="31286F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-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Войдя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в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помещение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,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где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находится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пострадавший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, -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откройте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окна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и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двери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,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не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зажигайте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свет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или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огонь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.</a:t>
            </a:r>
            <a:endParaRPr lang="en-US" sz="2800" dirty="0">
              <a:solidFill>
                <a:srgbClr val="31286F"/>
              </a:solidFill>
              <a:latin typeface="Helvetica Neue Bold Condensed" charset="0"/>
              <a:cs typeface="Arial" pitchFamily="34" charset="0"/>
              <a:sym typeface="Helvetica Neue Bold Condensed" charset="0"/>
            </a:endParaRPr>
          </a:p>
          <a:p>
            <a:pPr algn="just">
              <a:tabLst>
                <a:tab pos="889000" algn="l"/>
                <a:tab pos="898525" algn="l"/>
                <a:tab pos="904875" algn="l"/>
              </a:tabLst>
              <a:defRPr/>
            </a:pPr>
            <a:r>
              <a:rPr lang="en-US" sz="2800" dirty="0">
                <a:solidFill>
                  <a:srgbClr val="31286F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-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Если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пострадавший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в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сознании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,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его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необходимо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уложить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,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обеспечить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покой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и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непрерывный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доступ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свежего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воздуха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(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обмахивать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газетой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,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включить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вентилятор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или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кондиционер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).</a:t>
            </a:r>
            <a:endParaRPr lang="en-US" sz="2800" dirty="0">
              <a:solidFill>
                <a:srgbClr val="31286F"/>
              </a:solidFill>
              <a:latin typeface="Helvetica Neue Bold Condensed" charset="0"/>
              <a:cs typeface="Arial" pitchFamily="34" charset="0"/>
              <a:sym typeface="Helvetica Neue Bold Condensed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lvl="4" indent="168275" algn="just">
              <a:tabLst>
                <a:tab pos="904875" algn="l"/>
              </a:tabLst>
            </a:pPr>
            <a:r>
              <a:rPr lang="en-US" sz="1100" dirty="0">
                <a:solidFill>
                  <a:srgbClr val="290082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- </a:t>
            </a:r>
            <a:r>
              <a:rPr lang="en-US" sz="2000" dirty="0" err="1">
                <a:solidFill>
                  <a:srgbClr val="290082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Если</a:t>
            </a:r>
            <a:r>
              <a:rPr lang="en-US" sz="2000" dirty="0">
                <a:solidFill>
                  <a:srgbClr val="290082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000" dirty="0" err="1">
                <a:solidFill>
                  <a:srgbClr val="290082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пострадавший</a:t>
            </a:r>
            <a:r>
              <a:rPr lang="en-US" sz="2000" dirty="0">
                <a:solidFill>
                  <a:srgbClr val="290082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000" dirty="0" err="1">
                <a:solidFill>
                  <a:srgbClr val="290082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без</a:t>
            </a:r>
            <a:r>
              <a:rPr lang="en-US" sz="2000" dirty="0">
                <a:solidFill>
                  <a:srgbClr val="290082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000" dirty="0" err="1">
                <a:solidFill>
                  <a:srgbClr val="290082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сознания</a:t>
            </a:r>
            <a:r>
              <a:rPr lang="en-US" sz="2000" dirty="0">
                <a:solidFill>
                  <a:srgbClr val="290082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, </a:t>
            </a:r>
            <a:r>
              <a:rPr lang="en-US" sz="2000" dirty="0" err="1">
                <a:solidFill>
                  <a:srgbClr val="290082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необходимо</a:t>
            </a:r>
            <a:r>
              <a:rPr lang="en-US" sz="2000" dirty="0">
                <a:solidFill>
                  <a:srgbClr val="290082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000" dirty="0" err="1">
                <a:solidFill>
                  <a:srgbClr val="290082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немедленно</a:t>
            </a:r>
            <a:r>
              <a:rPr lang="en-US" sz="2000" dirty="0">
                <a:solidFill>
                  <a:srgbClr val="290082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000" dirty="0" err="1">
                <a:solidFill>
                  <a:srgbClr val="290082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начать</a:t>
            </a:r>
            <a:r>
              <a:rPr lang="en-US" sz="2000" dirty="0">
                <a:solidFill>
                  <a:srgbClr val="290082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000" dirty="0" err="1">
                <a:solidFill>
                  <a:srgbClr val="290082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закрытый</a:t>
            </a:r>
            <a:r>
              <a:rPr lang="en-US" sz="2000" dirty="0">
                <a:solidFill>
                  <a:srgbClr val="290082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000" dirty="0" err="1">
                <a:solidFill>
                  <a:srgbClr val="290082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массаж</a:t>
            </a:r>
            <a:r>
              <a:rPr lang="en-US" sz="2000" dirty="0">
                <a:solidFill>
                  <a:srgbClr val="290082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000" dirty="0" err="1">
                <a:solidFill>
                  <a:srgbClr val="290082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сердца</a:t>
            </a:r>
            <a:r>
              <a:rPr lang="en-US" sz="2000" dirty="0">
                <a:solidFill>
                  <a:srgbClr val="290082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 и </a:t>
            </a:r>
            <a:r>
              <a:rPr lang="en-US" sz="2000" dirty="0" err="1">
                <a:solidFill>
                  <a:srgbClr val="290082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искусственное</a:t>
            </a:r>
            <a:r>
              <a:rPr lang="en-US" sz="2000" dirty="0">
                <a:solidFill>
                  <a:srgbClr val="290082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000" dirty="0" err="1">
                <a:solidFill>
                  <a:srgbClr val="290082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дыхание</a:t>
            </a:r>
            <a:r>
              <a:rPr lang="en-US" sz="2000" dirty="0">
                <a:solidFill>
                  <a:srgbClr val="290082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000" dirty="0" err="1">
                <a:solidFill>
                  <a:srgbClr val="290082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до</a:t>
            </a:r>
            <a:r>
              <a:rPr lang="en-US" sz="2000" dirty="0">
                <a:solidFill>
                  <a:srgbClr val="290082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000" dirty="0" err="1">
                <a:solidFill>
                  <a:srgbClr val="290082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приезда</a:t>
            </a:r>
            <a:r>
              <a:rPr lang="en-US" sz="2000" dirty="0">
                <a:solidFill>
                  <a:srgbClr val="290082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 «</a:t>
            </a:r>
            <a:r>
              <a:rPr lang="en-US" sz="2000" dirty="0" err="1">
                <a:solidFill>
                  <a:srgbClr val="290082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Скорой</a:t>
            </a:r>
            <a:r>
              <a:rPr lang="en-US" sz="2000" dirty="0">
                <a:solidFill>
                  <a:srgbClr val="290082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000" dirty="0" err="1">
                <a:solidFill>
                  <a:srgbClr val="290082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помощи</a:t>
            </a:r>
            <a:r>
              <a:rPr lang="en-US" sz="2000" dirty="0">
                <a:solidFill>
                  <a:srgbClr val="290082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» </a:t>
            </a:r>
            <a:r>
              <a:rPr lang="en-US" sz="2000" dirty="0" err="1">
                <a:solidFill>
                  <a:srgbClr val="290082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или</a:t>
            </a:r>
            <a:r>
              <a:rPr lang="en-US" sz="2000" dirty="0">
                <a:solidFill>
                  <a:srgbClr val="290082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000" dirty="0" err="1">
                <a:solidFill>
                  <a:srgbClr val="290082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до</a:t>
            </a:r>
            <a:r>
              <a:rPr lang="en-US" sz="2000" dirty="0">
                <a:solidFill>
                  <a:srgbClr val="290082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000" dirty="0" err="1">
                <a:solidFill>
                  <a:srgbClr val="290082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прихода</a:t>
            </a:r>
            <a:r>
              <a:rPr lang="en-US" sz="2000" dirty="0">
                <a:solidFill>
                  <a:srgbClr val="290082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 в </a:t>
            </a:r>
            <a:r>
              <a:rPr lang="en-US" sz="2000" dirty="0" err="1">
                <a:solidFill>
                  <a:srgbClr val="290082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сознание</a:t>
            </a:r>
            <a:r>
              <a:rPr lang="en-US" sz="2000" dirty="0">
                <a:solidFill>
                  <a:srgbClr val="290082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.</a:t>
            </a:r>
          </a:p>
          <a:p>
            <a:pPr indent="168275" algn="just">
              <a:tabLst>
                <a:tab pos="904875" algn="l"/>
              </a:tabLst>
            </a:pPr>
            <a:r>
              <a:rPr lang="en-US" sz="2000" dirty="0">
                <a:solidFill>
                  <a:srgbClr val="31286F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- </a:t>
            </a:r>
            <a:r>
              <a:rPr lang="en-US" sz="20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Постарайтесь</a:t>
            </a:r>
            <a:r>
              <a:rPr lang="en-US" sz="20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0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как</a:t>
            </a:r>
            <a:r>
              <a:rPr lang="en-US" sz="20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0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можно</a:t>
            </a:r>
            <a:r>
              <a:rPr lang="en-US" sz="20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0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быстрее</a:t>
            </a:r>
            <a:r>
              <a:rPr lang="en-US" sz="20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0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вывести</a:t>
            </a:r>
            <a:r>
              <a:rPr lang="en-US" sz="20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0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пострадавшего</a:t>
            </a:r>
            <a:r>
              <a:rPr lang="en-US" sz="20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0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на</a:t>
            </a:r>
            <a:r>
              <a:rPr lang="en-US" sz="20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0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улицу</a:t>
            </a:r>
            <a:r>
              <a:rPr lang="en-US" sz="20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и </a:t>
            </a:r>
            <a:r>
              <a:rPr lang="en-US" sz="20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немедленно</a:t>
            </a:r>
            <a:r>
              <a:rPr lang="en-US" sz="20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0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вызовите</a:t>
            </a:r>
            <a:r>
              <a:rPr lang="en-US" sz="20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«</a:t>
            </a:r>
            <a:r>
              <a:rPr lang="en-US" sz="20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Скорую</a:t>
            </a:r>
            <a:r>
              <a:rPr lang="en-US" sz="20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0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помощь</a:t>
            </a:r>
            <a:r>
              <a:rPr lang="en-US" sz="20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».</a:t>
            </a:r>
          </a:p>
          <a:p>
            <a:endParaRPr lang="ru-RU" dirty="0"/>
          </a:p>
        </p:txBody>
      </p:sp>
      <p:pic>
        <p:nvPicPr>
          <p:cNvPr id="6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0" y="1785926"/>
            <a:ext cx="3286147" cy="414340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e0c5e0e2e00b0ef916c7aa1b4b9c39b2_XL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2910" y="857232"/>
            <a:ext cx="6929486" cy="5599131"/>
          </a:xfr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609416"/>
            <a:ext cx="7072362" cy="4462790"/>
          </a:xfrm>
        </p:spPr>
        <p:txBody>
          <a:bodyPr>
            <a:normAutofit/>
          </a:bodyPr>
          <a:lstStyle/>
          <a:p>
            <a:pPr algn="just"/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solidFill>
                  <a:srgbClr val="D90B00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Помните</a:t>
            </a:r>
            <a:r>
              <a:rPr lang="en-US" sz="2800" dirty="0">
                <a:solidFill>
                  <a:srgbClr val="D90B00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, </a:t>
            </a:r>
            <a:r>
              <a:rPr lang="en-US" sz="2800" dirty="0" err="1">
                <a:solidFill>
                  <a:srgbClr val="D90B00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что</a:t>
            </a:r>
            <a:r>
              <a:rPr lang="en-US" sz="2800" dirty="0">
                <a:solidFill>
                  <a:srgbClr val="D90B00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solidFill>
                  <a:srgbClr val="D90B00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во</a:t>
            </a:r>
            <a:r>
              <a:rPr lang="en-US" sz="2800" dirty="0">
                <a:solidFill>
                  <a:srgbClr val="D90B00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solidFill>
                  <a:srgbClr val="D90B00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время</a:t>
            </a:r>
            <a:r>
              <a:rPr lang="en-US" sz="2800" dirty="0">
                <a:solidFill>
                  <a:srgbClr val="D90B00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solidFill>
                  <a:srgbClr val="D90B00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выноса</a:t>
            </a:r>
            <a:r>
              <a:rPr lang="en-US" sz="2800" dirty="0">
                <a:solidFill>
                  <a:srgbClr val="D90B00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solidFill>
                  <a:srgbClr val="D90B00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пострадавшего</a:t>
            </a:r>
            <a:r>
              <a:rPr lang="en-US" sz="2800" dirty="0">
                <a:solidFill>
                  <a:srgbClr val="D90B00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solidFill>
                  <a:srgbClr val="D90B00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из</a:t>
            </a:r>
            <a:r>
              <a:rPr lang="en-US" sz="2800" dirty="0">
                <a:solidFill>
                  <a:srgbClr val="D90B00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solidFill>
                  <a:srgbClr val="D90B00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места</a:t>
            </a:r>
            <a:r>
              <a:rPr lang="en-US" sz="2800" dirty="0">
                <a:solidFill>
                  <a:srgbClr val="D90B00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, в </a:t>
            </a:r>
            <a:r>
              <a:rPr lang="en-US" sz="2800" dirty="0" err="1">
                <a:solidFill>
                  <a:srgbClr val="D90B00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котором</a:t>
            </a:r>
            <a:r>
              <a:rPr lang="en-US" sz="2800" dirty="0">
                <a:solidFill>
                  <a:srgbClr val="D90B00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solidFill>
                  <a:srgbClr val="D90B00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находится</a:t>
            </a:r>
            <a:r>
              <a:rPr lang="en-US" sz="2800" dirty="0">
                <a:solidFill>
                  <a:srgbClr val="D90B00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solidFill>
                  <a:srgbClr val="D90B00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опасная</a:t>
            </a:r>
            <a:r>
              <a:rPr lang="en-US" sz="2800" dirty="0">
                <a:solidFill>
                  <a:srgbClr val="D90B00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solidFill>
                  <a:srgbClr val="D90B00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концентрация</a:t>
            </a:r>
            <a:r>
              <a:rPr lang="en-US" sz="2800" dirty="0">
                <a:solidFill>
                  <a:srgbClr val="D90B00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solidFill>
                  <a:srgbClr val="D90B00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угарного</a:t>
            </a:r>
            <a:r>
              <a:rPr lang="en-US" sz="2800" dirty="0">
                <a:solidFill>
                  <a:srgbClr val="D90B00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solidFill>
                  <a:srgbClr val="D90B00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газа</a:t>
            </a:r>
            <a:r>
              <a:rPr lang="en-US" sz="2800" dirty="0">
                <a:solidFill>
                  <a:srgbClr val="D90B00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, в </a:t>
            </a:r>
            <a:r>
              <a:rPr lang="en-US" sz="2800" dirty="0" err="1">
                <a:solidFill>
                  <a:srgbClr val="D90B00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первую</a:t>
            </a:r>
            <a:r>
              <a:rPr lang="en-US" sz="2800" dirty="0">
                <a:solidFill>
                  <a:srgbClr val="D90B00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solidFill>
                  <a:srgbClr val="D90B00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очередь</a:t>
            </a:r>
            <a:r>
              <a:rPr lang="en-US" sz="2800" dirty="0">
                <a:solidFill>
                  <a:srgbClr val="D90B00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solidFill>
                  <a:srgbClr val="D90B00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нужно</a:t>
            </a:r>
            <a:r>
              <a:rPr lang="en-US" sz="2800" dirty="0">
                <a:solidFill>
                  <a:srgbClr val="D90B00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solidFill>
                  <a:srgbClr val="D90B00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обезопасить</a:t>
            </a:r>
            <a:r>
              <a:rPr lang="en-US" sz="2800" dirty="0">
                <a:solidFill>
                  <a:srgbClr val="D90B00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solidFill>
                  <a:srgbClr val="D90B00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себя</a:t>
            </a:r>
            <a:r>
              <a:rPr lang="en-US" sz="2800" dirty="0">
                <a:solidFill>
                  <a:srgbClr val="D90B00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, </a:t>
            </a:r>
            <a:r>
              <a:rPr lang="en-US" sz="2800" dirty="0" err="1">
                <a:solidFill>
                  <a:srgbClr val="D90B00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чтобы</a:t>
            </a:r>
            <a:r>
              <a:rPr lang="en-US" sz="2800" dirty="0">
                <a:solidFill>
                  <a:srgbClr val="D90B00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solidFill>
                  <a:srgbClr val="D90B00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не</a:t>
            </a:r>
            <a:r>
              <a:rPr lang="en-US" sz="2800" dirty="0">
                <a:solidFill>
                  <a:srgbClr val="D90B00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solidFill>
                  <a:srgbClr val="D90B00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отравиться</a:t>
            </a:r>
            <a:r>
              <a:rPr lang="en-US" sz="2800" dirty="0">
                <a:solidFill>
                  <a:srgbClr val="D90B00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solidFill>
                  <a:srgbClr val="D90B00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тоже</a:t>
            </a:r>
            <a:r>
              <a:rPr lang="en-US" sz="2800" dirty="0">
                <a:solidFill>
                  <a:srgbClr val="D90B00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. </a:t>
            </a:r>
            <a:r>
              <a:rPr lang="en-US" sz="2800" dirty="0" err="1">
                <a:solidFill>
                  <a:srgbClr val="D90B00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Для</a:t>
            </a:r>
            <a:r>
              <a:rPr lang="en-US" sz="2800" dirty="0">
                <a:solidFill>
                  <a:srgbClr val="D90B00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solidFill>
                  <a:srgbClr val="D90B00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этого</a:t>
            </a:r>
            <a:r>
              <a:rPr lang="en-US" sz="2800" dirty="0">
                <a:solidFill>
                  <a:srgbClr val="D90B00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solidFill>
                  <a:srgbClr val="D90B00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нужно</a:t>
            </a:r>
            <a:r>
              <a:rPr lang="en-US" sz="2800" dirty="0">
                <a:solidFill>
                  <a:srgbClr val="D90B00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solidFill>
                  <a:srgbClr val="D90B00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действовать</a:t>
            </a:r>
            <a:r>
              <a:rPr lang="en-US" sz="2800" dirty="0">
                <a:solidFill>
                  <a:srgbClr val="D90B00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solidFill>
                  <a:srgbClr val="D90B00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быстро</a:t>
            </a:r>
            <a:r>
              <a:rPr lang="en-US" sz="2800" dirty="0">
                <a:solidFill>
                  <a:srgbClr val="D90B00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 и </a:t>
            </a:r>
            <a:r>
              <a:rPr lang="en-US" sz="2800" dirty="0" err="1">
                <a:solidFill>
                  <a:srgbClr val="D90B00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дышать</a:t>
            </a:r>
            <a:r>
              <a:rPr lang="en-US" sz="2800" dirty="0">
                <a:solidFill>
                  <a:srgbClr val="D90B00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solidFill>
                  <a:srgbClr val="D90B00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через</a:t>
            </a:r>
            <a:r>
              <a:rPr lang="en-US" sz="2800" dirty="0">
                <a:solidFill>
                  <a:srgbClr val="D90B00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solidFill>
                  <a:srgbClr val="D90B00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носовой</a:t>
            </a:r>
            <a:r>
              <a:rPr lang="en-US" sz="2800" dirty="0">
                <a:solidFill>
                  <a:srgbClr val="D90B00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solidFill>
                  <a:srgbClr val="D90B00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платок</a:t>
            </a:r>
            <a:r>
              <a:rPr lang="en-US" sz="2800" dirty="0">
                <a:solidFill>
                  <a:srgbClr val="D90B00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, </a:t>
            </a:r>
            <a:r>
              <a:rPr lang="en-US" sz="2800" dirty="0" err="1">
                <a:solidFill>
                  <a:srgbClr val="D90B00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марлю</a:t>
            </a:r>
            <a:r>
              <a:rPr lang="en-US" sz="2800" dirty="0">
                <a:solidFill>
                  <a:srgbClr val="D90B00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tabLst>
                <a:tab pos="889000" algn="l"/>
                <a:tab pos="898525" algn="l"/>
                <a:tab pos="904875" algn="l"/>
              </a:tabLst>
              <a:defRPr/>
            </a:pPr>
            <a:r>
              <a:rPr lang="en-US" sz="3600" dirty="0" err="1">
                <a:solidFill>
                  <a:srgbClr val="31286F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Угарный</a:t>
            </a:r>
            <a:r>
              <a:rPr lang="en-US" sz="3600" dirty="0">
                <a:solidFill>
                  <a:srgbClr val="31286F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3600" dirty="0" err="1">
                <a:solidFill>
                  <a:srgbClr val="31286F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газ</a:t>
            </a:r>
            <a:r>
              <a:rPr lang="en-US" sz="2800" dirty="0">
                <a:solidFill>
                  <a:srgbClr val="31286F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(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окись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углерода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, СО)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не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имеет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ни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цвета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,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ни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вкуса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,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ни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запаха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и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образуется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во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время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неполного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сгорания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различных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веществ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,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содержащих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углерод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.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Угарный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газ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является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токсичным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компонентом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выхлопных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газов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.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Чаще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всего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отравление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угарным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газом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возникает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из-за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неправильного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использования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печей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или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котлов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, в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растопке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которых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используется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каменный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уголь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или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газ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.</a:t>
            </a:r>
            <a:endParaRPr lang="en-US" sz="1600" dirty="0">
              <a:latin typeface="Helvetica Neue Bold Condensed" charset="0"/>
              <a:cs typeface="Arial" pitchFamily="34" charset="0"/>
              <a:sym typeface="Helvetica Neue Bold Condensed" charset="0"/>
            </a:endParaRPr>
          </a:p>
          <a:p>
            <a:pPr algn="just">
              <a:tabLst>
                <a:tab pos="889000" algn="l"/>
                <a:tab pos="898525" algn="l"/>
                <a:tab pos="904875" algn="l"/>
              </a:tabLst>
              <a:defRPr/>
            </a:pPr>
            <a:r>
              <a:rPr lang="ru-RU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	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Поскольку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угарный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газ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совершенно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не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имеет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запаха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,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отравление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может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произойти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очень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незаметно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.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При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содержании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0,08% СО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во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вдыхаемом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воздухе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человек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чувствует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головную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боль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и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удушье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.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При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повышении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концентрации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СО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до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0,32%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возникает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паралич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и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потеря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сознания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(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смерть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наступает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через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30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минут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).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При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концентрации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выше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1,2%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сознание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теряется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после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2-3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вдохов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,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человек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умирает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менее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чем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через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3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минуты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.</a:t>
            </a:r>
            <a:endParaRPr lang="en-US" sz="1600" dirty="0">
              <a:latin typeface="Helvetica Neue Bold Condensed" charset="0"/>
              <a:cs typeface="Arial" pitchFamily="34" charset="0"/>
              <a:sym typeface="Helvetica Neue Bold Condensed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Природный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газ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также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бесцветен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и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не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имеет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запаха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.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Для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повышения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безопасности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эксплуатации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газовых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приборов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в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природный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газ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добавляют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небольшое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количество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других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газов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,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обладающих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резким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и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неприятным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запахом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.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При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попадании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в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организм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человека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угарный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или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бытовой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газ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заменяют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кислород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в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крови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и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вызывают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8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удушение</a:t>
            </a:r>
            <a:r>
              <a:rPr lang="en-US" sz="28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acd05b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5720" y="214290"/>
            <a:ext cx="7643866" cy="6242073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5720" y="285728"/>
            <a:ext cx="7500990" cy="6215106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7158" y="285728"/>
            <a:ext cx="7429552" cy="6072230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dirty="0" err="1">
                <a:solidFill>
                  <a:srgbClr val="31286F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Симптомы</a:t>
            </a:r>
            <a:r>
              <a:rPr lang="en-US" sz="2000" dirty="0">
                <a:solidFill>
                  <a:srgbClr val="31286F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 и </a:t>
            </a:r>
            <a:r>
              <a:rPr lang="en-US" sz="2000" dirty="0" err="1">
                <a:solidFill>
                  <a:srgbClr val="31286F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признаки</a:t>
            </a:r>
            <a:r>
              <a:rPr lang="en-US" sz="2000" dirty="0">
                <a:solidFill>
                  <a:srgbClr val="31286F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000" dirty="0" err="1">
                <a:solidFill>
                  <a:srgbClr val="31286F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отравления</a:t>
            </a:r>
            <a:r>
              <a:rPr lang="en-US" sz="2000" dirty="0">
                <a:solidFill>
                  <a:srgbClr val="31286F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000" dirty="0" err="1">
                <a:solidFill>
                  <a:srgbClr val="31286F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угарным</a:t>
            </a:r>
            <a:r>
              <a:rPr lang="en-US" sz="2000" dirty="0">
                <a:solidFill>
                  <a:srgbClr val="31286F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 и </a:t>
            </a:r>
            <a:r>
              <a:rPr lang="en-US" sz="2000" dirty="0" err="1">
                <a:solidFill>
                  <a:srgbClr val="31286F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бытовым</a:t>
            </a:r>
            <a:r>
              <a:rPr lang="en-US" sz="2000" dirty="0">
                <a:solidFill>
                  <a:srgbClr val="31286F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000" dirty="0" err="1">
                <a:solidFill>
                  <a:srgbClr val="31286F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газом</a:t>
            </a:r>
            <a:r>
              <a:rPr lang="en-US" sz="2000" dirty="0">
                <a:solidFill>
                  <a:srgbClr val="31286F"/>
                </a:solidFill>
                <a:latin typeface="Helvetica Neue Bold Condensed" charset="0"/>
                <a:cs typeface="Arial" pitchFamily="34" charset="0"/>
                <a:sym typeface="Helvetica Neue Bold Condensed" charset="0"/>
              </a:rPr>
              <a:t>:</a:t>
            </a: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tabLst>
                <a:tab pos="889000" algn="l"/>
                <a:tab pos="898525" algn="l"/>
                <a:tab pos="904875" algn="l"/>
              </a:tabLst>
              <a:defRPr/>
            </a:pPr>
            <a:r>
              <a:rPr lang="en-US" sz="20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Тупая</a:t>
            </a:r>
            <a:r>
              <a:rPr lang="en-US" sz="20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0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головная</a:t>
            </a:r>
            <a:r>
              <a:rPr lang="en-US" sz="20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0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боль</a:t>
            </a:r>
            <a:r>
              <a:rPr lang="en-US" sz="20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(</a:t>
            </a:r>
            <a:r>
              <a:rPr lang="en-US" sz="20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наиболее</a:t>
            </a:r>
            <a:r>
              <a:rPr lang="en-US" sz="20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0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ранний</a:t>
            </a:r>
            <a:r>
              <a:rPr lang="en-US" sz="20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0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симптом</a:t>
            </a:r>
            <a:r>
              <a:rPr lang="en-US" sz="20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)</a:t>
            </a:r>
            <a:endParaRPr lang="en-US" sz="1200" dirty="0">
              <a:latin typeface="Helvetica Neue Bold Condensed" charset="0"/>
              <a:cs typeface="Arial" pitchFamily="34" charset="0"/>
              <a:sym typeface="Helvetica Neue Bold Condensed" charset="0"/>
            </a:endParaRPr>
          </a:p>
          <a:p>
            <a:pPr>
              <a:tabLst>
                <a:tab pos="889000" algn="l"/>
                <a:tab pos="898525" algn="l"/>
                <a:tab pos="904875" algn="l"/>
              </a:tabLst>
              <a:defRPr/>
            </a:pPr>
            <a:r>
              <a:rPr lang="en-US" sz="20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Головокружение</a:t>
            </a:r>
            <a:r>
              <a:rPr lang="en-US" sz="20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, </a:t>
            </a:r>
            <a:r>
              <a:rPr lang="en-US" sz="20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шум</a:t>
            </a:r>
            <a:r>
              <a:rPr lang="en-US" sz="20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в </a:t>
            </a:r>
            <a:r>
              <a:rPr lang="en-US" sz="20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ушах</a:t>
            </a:r>
            <a:endParaRPr lang="en-US" sz="1200" dirty="0">
              <a:latin typeface="Helvetica Neue Bold Condensed" charset="0"/>
              <a:cs typeface="Arial" pitchFamily="34" charset="0"/>
              <a:sym typeface="Helvetica Neue Bold Condensed" charset="0"/>
            </a:endParaRPr>
          </a:p>
          <a:p>
            <a:pPr>
              <a:tabLst>
                <a:tab pos="889000" algn="l"/>
                <a:tab pos="898525" algn="l"/>
                <a:tab pos="904875" algn="l"/>
              </a:tabLst>
              <a:defRPr/>
            </a:pPr>
            <a:r>
              <a:rPr lang="en-US" sz="20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Боли</a:t>
            </a:r>
            <a:r>
              <a:rPr lang="en-US" sz="20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в </a:t>
            </a:r>
            <a:r>
              <a:rPr lang="en-US" sz="20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груди</a:t>
            </a:r>
            <a:endParaRPr lang="en-US" sz="1200" dirty="0">
              <a:latin typeface="Helvetica Neue Bold Condensed" charset="0"/>
              <a:cs typeface="Arial" pitchFamily="34" charset="0"/>
              <a:sym typeface="Helvetica Neue Bold Condensed" charset="0"/>
            </a:endParaRPr>
          </a:p>
          <a:p>
            <a:pPr>
              <a:tabLst>
                <a:tab pos="889000" algn="l"/>
                <a:tab pos="898525" algn="l"/>
                <a:tab pos="904875" algn="l"/>
              </a:tabLst>
              <a:defRPr/>
            </a:pPr>
            <a:r>
              <a:rPr lang="en-US" sz="20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Мышечная</a:t>
            </a:r>
            <a:r>
              <a:rPr lang="en-US" sz="20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0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слабость</a:t>
            </a:r>
            <a:endParaRPr lang="en-US" sz="1200" dirty="0">
              <a:latin typeface="Helvetica Neue Bold Condensed" charset="0"/>
              <a:cs typeface="Arial" pitchFamily="34" charset="0"/>
              <a:sym typeface="Helvetica Neue Bold Condensed" charset="0"/>
            </a:endParaRPr>
          </a:p>
          <a:p>
            <a:pPr>
              <a:tabLst>
                <a:tab pos="889000" algn="l"/>
                <a:tab pos="898525" algn="l"/>
                <a:tab pos="904875" algn="l"/>
              </a:tabLst>
              <a:defRPr/>
            </a:pPr>
            <a:r>
              <a:rPr lang="en-US" sz="20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Спутанность</a:t>
            </a:r>
            <a:r>
              <a:rPr lang="en-US" sz="20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0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сознания</a:t>
            </a:r>
            <a:endParaRPr lang="en-US" sz="1200" dirty="0">
              <a:latin typeface="Helvetica Neue Bold Condensed" charset="0"/>
              <a:cs typeface="Arial" pitchFamily="34" charset="0"/>
              <a:sym typeface="Helvetica Neue Bold Condensed" charset="0"/>
            </a:endParaRPr>
          </a:p>
          <a:p>
            <a:pPr>
              <a:tabLst>
                <a:tab pos="889000" algn="l"/>
                <a:tab pos="898525" algn="l"/>
                <a:tab pos="904875" algn="l"/>
              </a:tabLst>
              <a:defRPr/>
            </a:pPr>
            <a:r>
              <a:rPr lang="en-US" sz="20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Раздражительность</a:t>
            </a:r>
            <a:endParaRPr lang="en-US" sz="1200" dirty="0">
              <a:latin typeface="Helvetica Neue Bold Condensed" charset="0"/>
              <a:cs typeface="Arial" pitchFamily="34" charset="0"/>
              <a:sym typeface="Helvetica Neue Bold Condensed" charset="0"/>
            </a:endParaRPr>
          </a:p>
          <a:p>
            <a:pPr>
              <a:tabLst>
                <a:tab pos="889000" algn="l"/>
                <a:tab pos="898525" algn="l"/>
                <a:tab pos="904875" algn="l"/>
              </a:tabLst>
              <a:defRPr/>
            </a:pPr>
            <a:r>
              <a:rPr lang="en-US" sz="20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Нарушение</a:t>
            </a:r>
            <a:r>
              <a:rPr lang="en-US" sz="20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0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координации</a:t>
            </a:r>
            <a:endParaRPr lang="en-US" sz="1200" dirty="0">
              <a:latin typeface="Helvetica Neue Bold Condensed" charset="0"/>
              <a:cs typeface="Arial" pitchFamily="34" charset="0"/>
              <a:sym typeface="Helvetica Neue Bold Condensed" charset="0"/>
            </a:endParaRPr>
          </a:p>
          <a:p>
            <a:pPr>
              <a:tabLst>
                <a:tab pos="889000" algn="l"/>
                <a:tab pos="898525" algn="l"/>
                <a:tab pos="904875" algn="l"/>
              </a:tabLst>
              <a:defRPr/>
            </a:pPr>
            <a:r>
              <a:rPr lang="en-US" sz="20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Потеря</a:t>
            </a:r>
            <a:r>
              <a:rPr lang="en-US" sz="2000" dirty="0">
                <a:latin typeface="Helvetica Neue Bold Condensed" charset="0"/>
                <a:cs typeface="Arial" pitchFamily="34" charset="0"/>
                <a:sym typeface="Helvetica Neue Bold Condensed" charset="0"/>
              </a:rPr>
              <a:t> </a:t>
            </a:r>
            <a:r>
              <a:rPr lang="en-US" sz="20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сознания</a:t>
            </a:r>
            <a:endParaRPr lang="en-US" sz="1200" dirty="0">
              <a:latin typeface="Helvetica Neue Bold Condensed" charset="0"/>
              <a:cs typeface="Arial" pitchFamily="34" charset="0"/>
              <a:sym typeface="Helvetica Neue Bold Condensed" charset="0"/>
            </a:endParaRPr>
          </a:p>
          <a:p>
            <a:pPr>
              <a:tabLst>
                <a:tab pos="889000" algn="l"/>
                <a:tab pos="898525" algn="l"/>
                <a:tab pos="904875" algn="l"/>
              </a:tabLst>
              <a:defRPr/>
            </a:pPr>
            <a:r>
              <a:rPr lang="en-US" sz="2000" dirty="0" err="1">
                <a:latin typeface="Helvetica Neue Bold Condensed" charset="0"/>
                <a:cs typeface="Arial" pitchFamily="34" charset="0"/>
                <a:sym typeface="Helvetica Neue Bold Condensed" charset="0"/>
              </a:rPr>
              <a:t>Судороги</a:t>
            </a:r>
            <a:endParaRPr lang="en-US" sz="1200" dirty="0">
              <a:latin typeface="Helvetica Neue Bold Condensed" charset="0"/>
              <a:cs typeface="Arial" pitchFamily="34" charset="0"/>
              <a:sym typeface="Helvetica Neue Bold Condensed" charset="0"/>
            </a:endParaRPr>
          </a:p>
          <a:p>
            <a:endParaRPr lang="ru-RU" sz="2000" dirty="0"/>
          </a:p>
        </p:txBody>
      </p:sp>
      <p:pic>
        <p:nvPicPr>
          <p:cNvPr id="5" name="Содержимое 4" descr="классный час &quot;Угарный газ&quot;">
            <a:hlinkClick r:id="rId2"/>
          </p:cNvPr>
          <p:cNvPicPr>
            <a:picLocks noGrp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4143372" y="1785926"/>
            <a:ext cx="3714776" cy="31250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ugar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7158" y="357166"/>
            <a:ext cx="7572428" cy="6215106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46</TotalTime>
  <Words>614</Words>
  <Application>Microsoft Office PowerPoint</Application>
  <PresentationFormat>Экран (4:3)</PresentationFormat>
  <Paragraphs>35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5" baseType="lpstr">
      <vt:lpstr>Helvetica Neue Bold Condensed</vt:lpstr>
      <vt:lpstr>Trebuchet MS</vt:lpstr>
      <vt:lpstr>Wingdings</vt:lpstr>
      <vt:lpstr>Wingdings 2</vt:lpstr>
      <vt:lpstr>Изящная</vt:lpstr>
      <vt:lpstr>Осторожно угарный газ!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Симптомы и признаки отравления угарным и бытовым газом: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Причины отравления угарным или бытовым газом</vt:lpstr>
      <vt:lpstr>Первая помощь при отравлении угарным или бытовым газом</vt:lpstr>
      <vt:lpstr>Если вы оказываете помощь пострадавшему от отравления: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Осторожно угарный газ!</dc:title>
  <dc:creator>XTreme.ws</dc:creator>
  <cp:lastModifiedBy>Татьяна Семешова</cp:lastModifiedBy>
  <cp:revision>11</cp:revision>
  <dcterms:created xsi:type="dcterms:W3CDTF">2016-02-05T14:33:00Z</dcterms:created>
  <dcterms:modified xsi:type="dcterms:W3CDTF">2024-11-29T10:14:59Z</dcterms:modified>
</cp:coreProperties>
</file>